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rygada 1918" panose="020B0604020202020204" charset="0"/>
      <p:regular r:id="rId13"/>
    </p:embeddedFont>
    <p:embeddedFont>
      <p:font typeface="Brygada 1918 Semi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EB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8955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1946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Phishing Emails Detection Tool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7810" y="39276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9153952" y="4742749"/>
            <a:ext cx="208823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3011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by Smita Jagtap and Jigisha Bagul</a:t>
            </a:r>
            <a:endParaRPr lang="en-US" sz="2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3C6525-C639-6569-58CE-F9B45C766518}"/>
              </a:ext>
            </a:extLst>
          </p:cNvPr>
          <p:cNvSpPr/>
          <p:nvPr/>
        </p:nvSpPr>
        <p:spPr>
          <a:xfrm>
            <a:off x="11930230" y="6895652"/>
            <a:ext cx="2700169" cy="1333948"/>
          </a:xfrm>
          <a:prstGeom prst="rect">
            <a:avLst/>
          </a:prstGeom>
          <a:solidFill>
            <a:srgbClr val="F6EBD4"/>
          </a:solidFill>
          <a:ln>
            <a:solidFill>
              <a:srgbClr val="F6EB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50877"/>
            <a:ext cx="65480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Conclusion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99817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Achievements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Reliable phishing detection using ML and NLP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299817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Balance between accuracy and false positives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047536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125403"/>
            <a:ext cx="29691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6158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Integrate LLMs and real-time email scanning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65402"/>
            <a:ext cx="65690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Understanding Phishing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14342"/>
            <a:ext cx="4196358" cy="1685092"/>
          </a:xfrm>
          <a:prstGeom prst="roundRect">
            <a:avLst>
              <a:gd name="adj" fmla="val 20191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What is Phishing?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Fraudulent attempts to steal sensitive data via emails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214342"/>
            <a:ext cx="4196358" cy="1685092"/>
          </a:xfrm>
          <a:prstGeom prst="roundRect">
            <a:avLst>
              <a:gd name="adj" fmla="val 20191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Impact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Financial loss, data breaches, reputation damage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214342"/>
            <a:ext cx="4196358" cy="1685092"/>
          </a:xfrm>
          <a:prstGeom prst="roundRect">
            <a:avLst>
              <a:gd name="adj" fmla="val 20191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Need for Automation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High email volume makes manual detection unfeasible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3FA0FC9-3964-3304-0E2A-367DB50EB404}"/>
              </a:ext>
            </a:extLst>
          </p:cNvPr>
          <p:cNvSpPr/>
          <p:nvPr/>
        </p:nvSpPr>
        <p:spPr>
          <a:xfrm>
            <a:off x="11930230" y="6895652"/>
            <a:ext cx="2700169" cy="1333948"/>
          </a:xfrm>
          <a:prstGeom prst="rect">
            <a:avLst/>
          </a:prstGeom>
          <a:solidFill>
            <a:srgbClr val="F6EBD4"/>
          </a:solidFill>
          <a:ln>
            <a:solidFill>
              <a:srgbClr val="F6EB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737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22652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20051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Growing Phishing Volume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04526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Millions of phishing emails daily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122652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20051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Manual Detection Challenge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04526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Time-consuming and error-prone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24701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302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Common Scenarios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7929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Fake login pages, urgent payment requests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B0859D-7A98-ACB4-9270-2FCEEB2BC089}"/>
              </a:ext>
            </a:extLst>
          </p:cNvPr>
          <p:cNvSpPr/>
          <p:nvPr/>
        </p:nvSpPr>
        <p:spPr>
          <a:xfrm>
            <a:off x="11930230" y="6895652"/>
            <a:ext cx="2700169" cy="1333948"/>
          </a:xfrm>
          <a:prstGeom prst="rect">
            <a:avLst/>
          </a:prstGeom>
          <a:solidFill>
            <a:srgbClr val="F6EBD4"/>
          </a:solidFill>
          <a:ln>
            <a:solidFill>
              <a:srgbClr val="F6EB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5423"/>
            <a:ext cx="5670590" cy="1037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3428"/>
            <a:ext cx="2835235" cy="518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Detection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72583"/>
            <a:ext cx="3978116" cy="531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Use ML to identify phishing emails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93428"/>
            <a:ext cx="2835235" cy="518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Feature Extraction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88370"/>
            <a:ext cx="3978116" cy="1062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Apply NLP techniques for relevant indicators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93428"/>
            <a:ext cx="2835235" cy="518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Model Accuracy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472583"/>
            <a:ext cx="3978116" cy="531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Achieve high precision and recall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A28254-335D-C931-3D7E-AD857612A021}"/>
              </a:ext>
            </a:extLst>
          </p:cNvPr>
          <p:cNvSpPr/>
          <p:nvPr/>
        </p:nvSpPr>
        <p:spPr>
          <a:xfrm>
            <a:off x="11930230" y="6895652"/>
            <a:ext cx="2700169" cy="1333948"/>
          </a:xfrm>
          <a:prstGeom prst="rect">
            <a:avLst/>
          </a:prstGeom>
          <a:solidFill>
            <a:srgbClr val="F6EBD4"/>
          </a:solidFill>
          <a:ln>
            <a:solidFill>
              <a:srgbClr val="F6EB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61390" y="93655"/>
            <a:ext cx="4411028" cy="757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Project Methodology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56" y="889565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12245" y="1041131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3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 Collection</a:t>
            </a:r>
            <a:endParaRPr lang="en-US" sz="3600" dirty="0"/>
          </a:p>
        </p:txBody>
      </p:sp>
      <p:sp>
        <p:nvSpPr>
          <p:cNvPr id="6" name="Text 2"/>
          <p:cNvSpPr/>
          <p:nvPr/>
        </p:nvSpPr>
        <p:spPr>
          <a:xfrm>
            <a:off x="1412245" y="1365064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Gather emails from diverse sources</a:t>
            </a:r>
            <a:endParaRPr lang="en-US" sz="20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556" y="2470388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12245" y="2590701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3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Feature Extraction</a:t>
            </a:r>
            <a:endParaRPr lang="en-US" sz="3600" dirty="0"/>
          </a:p>
        </p:txBody>
      </p:sp>
      <p:sp>
        <p:nvSpPr>
          <p:cNvPr id="9" name="Text 4"/>
          <p:cNvSpPr/>
          <p:nvPr/>
        </p:nvSpPr>
        <p:spPr>
          <a:xfrm>
            <a:off x="1412245" y="308368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Natural Language Processing (NLP)</a:t>
            </a:r>
            <a:endParaRPr lang="en-US" sz="20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556" y="4154354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12245" y="4430988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3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Model Training</a:t>
            </a:r>
            <a:endParaRPr lang="en-US" sz="3600" dirty="0"/>
          </a:p>
        </p:txBody>
      </p:sp>
      <p:sp>
        <p:nvSpPr>
          <p:cNvPr id="12" name="Text 6"/>
          <p:cNvSpPr/>
          <p:nvPr/>
        </p:nvSpPr>
        <p:spPr>
          <a:xfrm>
            <a:off x="1412245" y="493078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RandomForestClassifier</a:t>
            </a: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</a:t>
            </a:r>
            <a:r>
              <a:rPr lang="en-US" sz="2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algorithm</a:t>
            </a:r>
            <a:endParaRPr lang="en-US" sz="20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556" y="5958585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12245" y="6212248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3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Evaluation</a:t>
            </a:r>
            <a:endParaRPr lang="en-US" sz="3600" dirty="0"/>
          </a:p>
        </p:txBody>
      </p:sp>
      <p:sp>
        <p:nvSpPr>
          <p:cNvPr id="15" name="Text 8"/>
          <p:cNvSpPr/>
          <p:nvPr/>
        </p:nvSpPr>
        <p:spPr>
          <a:xfrm>
            <a:off x="1412244" y="663673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Test accuracy and performance metrics</a:t>
            </a:r>
            <a:endParaRPr lang="en-US" sz="20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DD0091B-38FE-B789-12D3-69A0DE2BB937}"/>
              </a:ext>
            </a:extLst>
          </p:cNvPr>
          <p:cNvSpPr/>
          <p:nvPr/>
        </p:nvSpPr>
        <p:spPr>
          <a:xfrm>
            <a:off x="11930230" y="6895652"/>
            <a:ext cx="2700169" cy="1333948"/>
          </a:xfrm>
          <a:prstGeom prst="rect">
            <a:avLst/>
          </a:prstGeom>
          <a:solidFill>
            <a:srgbClr val="F6EBD4"/>
          </a:solidFill>
          <a:ln>
            <a:solidFill>
              <a:srgbClr val="F6EB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8F11DF5-8783-24C0-83EE-794DD1E9C1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85647" y="0"/>
            <a:ext cx="844475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1250"/>
            <a:ext cx="77188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Dataset &amp; Feature Extraction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57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Dataset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3814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Thousands of legitimate &amp; phishing emails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Multiple sources including public corpora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657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Features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2381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Link counts in email body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68034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Urgent/attention keywords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512254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Sender reputation scores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872067" y="3657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Pre-processing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2067" y="423814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TF-IDF vectorization for text normalization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6D9FA3-39BC-38C7-C2BF-51F73B10100E}"/>
              </a:ext>
            </a:extLst>
          </p:cNvPr>
          <p:cNvSpPr/>
          <p:nvPr/>
        </p:nvSpPr>
        <p:spPr>
          <a:xfrm>
            <a:off x="12707302" y="6927924"/>
            <a:ext cx="1804763" cy="1226371"/>
          </a:xfrm>
          <a:prstGeom prst="rect">
            <a:avLst/>
          </a:prstGeom>
          <a:solidFill>
            <a:srgbClr val="F6EBD4"/>
          </a:solidFill>
          <a:ln>
            <a:solidFill>
              <a:srgbClr val="F6EB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75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Model &amp; Techniques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096453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2174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Classifier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26647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RandomForestClassifier for robustness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481268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17306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NLP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TF-IDF for feature vector construction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Training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4343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Cross-validation for model reliability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250900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CC914D"/>
          </a:solidFill>
          <a:ln w="7620">
            <a:solidFill>
              <a:srgbClr val="B2773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017306" y="6328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Validation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8191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Performance monitored via metrics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FF9B3D-2FB2-A7C0-A3EC-044ADD5DB146}"/>
              </a:ext>
            </a:extLst>
          </p:cNvPr>
          <p:cNvSpPr/>
          <p:nvPr/>
        </p:nvSpPr>
        <p:spPr>
          <a:xfrm>
            <a:off x="11930230" y="6895652"/>
            <a:ext cx="2700169" cy="1333948"/>
          </a:xfrm>
          <a:prstGeom prst="rect">
            <a:avLst/>
          </a:prstGeom>
          <a:solidFill>
            <a:srgbClr val="F6EBD4"/>
          </a:solidFill>
          <a:ln>
            <a:solidFill>
              <a:srgbClr val="F6EB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9729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Results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1925"/>
            <a:ext cx="7556421" cy="2616518"/>
          </a:xfrm>
          <a:prstGeom prst="roundRect">
            <a:avLst>
              <a:gd name="adj" fmla="val 1300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3029545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317325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Metric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317325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Score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3679865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382357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Accuracy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382357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95%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4330184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447389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Precision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4473893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93%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7810" y="4980503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514624" y="512421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Recall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89024" y="512421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92%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6280190" y="589359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High accuracy confirms effective phishing detection</a:t>
            </a:r>
            <a:endParaRPr lang="en-US" sz="175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6D36312-8658-B153-72B3-D7EABADF5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6142616" cy="82296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A63E004-DD71-BDD9-BF9F-AEB8603E1AD7}"/>
              </a:ext>
            </a:extLst>
          </p:cNvPr>
          <p:cNvSpPr/>
          <p:nvPr/>
        </p:nvSpPr>
        <p:spPr>
          <a:xfrm>
            <a:off x="11930230" y="6895652"/>
            <a:ext cx="2700169" cy="1333948"/>
          </a:xfrm>
          <a:prstGeom prst="rect">
            <a:avLst/>
          </a:prstGeom>
          <a:solidFill>
            <a:srgbClr val="F6EBD4"/>
          </a:solidFill>
          <a:ln>
            <a:solidFill>
              <a:srgbClr val="F6EB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74500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Application Demo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How It Works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Email input scanned in real-time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Automatic classification of threat level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User receives phishing alert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Workflow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Input emails → Feature extraction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Classification with trained model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Output with risk score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C7A210-3014-3F1B-444E-03D4124F25C8}"/>
              </a:ext>
            </a:extLst>
          </p:cNvPr>
          <p:cNvSpPr/>
          <p:nvPr/>
        </p:nvSpPr>
        <p:spPr>
          <a:xfrm>
            <a:off x="11930230" y="6895652"/>
            <a:ext cx="2700169" cy="1333948"/>
          </a:xfrm>
          <a:prstGeom prst="rect">
            <a:avLst/>
          </a:prstGeom>
          <a:solidFill>
            <a:srgbClr val="F6EBD4"/>
          </a:solidFill>
          <a:ln>
            <a:solidFill>
              <a:srgbClr val="F6EB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266</Words>
  <Application>Microsoft Office PowerPoint</Application>
  <PresentationFormat>Custom</PresentationFormat>
  <Paragraphs>87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Brygada 1918 Bold</vt:lpstr>
      <vt:lpstr>Arial</vt:lpstr>
      <vt:lpstr>Brygada 1918</vt:lpstr>
      <vt:lpstr>Brygada 1918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Kajal Jagtap</cp:lastModifiedBy>
  <cp:revision>3</cp:revision>
  <dcterms:created xsi:type="dcterms:W3CDTF">2025-05-11T17:45:09Z</dcterms:created>
  <dcterms:modified xsi:type="dcterms:W3CDTF">2025-05-11T20:25:06Z</dcterms:modified>
</cp:coreProperties>
</file>